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Canva Sans" charset="0"/>
      <p:regular r:id="rId18"/>
    </p:embeddedFont>
    <p:embeddedFont>
      <p:font typeface="Poppins ExtraBold" charset="0"/>
      <p:regular r:id="rId19"/>
      <p:bold r:id="rId20"/>
      <p:boldItalic r:id="rId21"/>
    </p:embeddedFont>
    <p:embeddedFont>
      <p:font typeface="Poppins" charset="0"/>
      <p:regular r:id="rId22"/>
      <p:bold r:id="rId23"/>
      <p:italic r:id="rId24"/>
      <p:boldItalic r:id="rId25"/>
    </p:embeddedFont>
    <p:embeddedFont>
      <p:font typeface="Poppins Bold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-876" y="1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15748" y="8270254"/>
            <a:ext cx="11817182" cy="7887969"/>
            <a:chOff x="0" y="0"/>
            <a:chExt cx="15756243" cy="105172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56255" cy="10517251"/>
            </a:xfrm>
            <a:custGeom>
              <a:avLst/>
              <a:gdLst/>
              <a:ahLst/>
              <a:cxnLst/>
              <a:rect l="l" t="t" r="r" b="b"/>
              <a:pathLst>
                <a:path w="15756255" h="10517251">
                  <a:moveTo>
                    <a:pt x="0" y="0"/>
                  </a:moveTo>
                  <a:lnTo>
                    <a:pt x="15756255" y="0"/>
                  </a:lnTo>
                  <a:lnTo>
                    <a:pt x="15756255" y="10517251"/>
                  </a:lnTo>
                  <a:lnTo>
                    <a:pt x="0" y="105172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 rot="5834382">
            <a:off x="-3550786" y="-3630860"/>
            <a:ext cx="10087963" cy="10746166"/>
            <a:chOff x="0" y="0"/>
            <a:chExt cx="13450617" cy="1432822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 rot="-5400000">
            <a:off x="12708423" y="-7337004"/>
            <a:ext cx="10087963" cy="10746166"/>
            <a:chOff x="0" y="0"/>
            <a:chExt cx="13450617" cy="1432822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968171" y="173988"/>
            <a:ext cx="10351659" cy="2769376"/>
            <a:chOff x="0" y="0"/>
            <a:chExt cx="13802212" cy="369250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802233" cy="3692525"/>
            </a:xfrm>
            <a:custGeom>
              <a:avLst/>
              <a:gdLst/>
              <a:ahLst/>
              <a:cxnLst/>
              <a:rect l="l" t="t" r="r" b="b"/>
              <a:pathLst>
                <a:path w="13802233" h="3692525">
                  <a:moveTo>
                    <a:pt x="0" y="0"/>
                  </a:moveTo>
                  <a:lnTo>
                    <a:pt x="13802233" y="0"/>
                  </a:lnTo>
                  <a:lnTo>
                    <a:pt x="13802233" y="3692525"/>
                  </a:lnTo>
                  <a:lnTo>
                    <a:pt x="0" y="3692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07" b="-106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658430" y="1706927"/>
            <a:ext cx="2961616" cy="1813221"/>
            <a:chOff x="0" y="0"/>
            <a:chExt cx="3948821" cy="241762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948811" cy="2417576"/>
            </a:xfrm>
            <a:custGeom>
              <a:avLst/>
              <a:gdLst/>
              <a:ahLst/>
              <a:cxnLst/>
              <a:rect l="l" t="t" r="r" b="b"/>
              <a:pathLst>
                <a:path w="3948811" h="2417576">
                  <a:moveTo>
                    <a:pt x="0" y="0"/>
                  </a:moveTo>
                  <a:lnTo>
                    <a:pt x="3948811" y="0"/>
                  </a:lnTo>
                  <a:lnTo>
                    <a:pt x="3948811" y="2417576"/>
                  </a:lnTo>
                  <a:lnTo>
                    <a:pt x="0" y="24175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30" b="-4760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494009" y="4202182"/>
            <a:ext cx="3347942" cy="791147"/>
            <a:chOff x="-26049" y="-219807"/>
            <a:chExt cx="4463923" cy="1054863"/>
          </a:xfrm>
        </p:grpSpPr>
        <p:sp>
          <p:nvSpPr>
            <p:cNvPr id="13" name="Freeform 13"/>
            <p:cNvSpPr/>
            <p:nvPr/>
          </p:nvSpPr>
          <p:spPr>
            <a:xfrm>
              <a:off x="-26049" y="-219807"/>
              <a:ext cx="4463923" cy="1054863"/>
            </a:xfrm>
            <a:custGeom>
              <a:avLst/>
              <a:gdLst/>
              <a:ahLst/>
              <a:cxnLst/>
              <a:rect l="l" t="t" r="r" b="b"/>
              <a:pathLst>
                <a:path w="4463923" h="1054862">
                  <a:moveTo>
                    <a:pt x="0" y="0"/>
                  </a:moveTo>
                  <a:lnTo>
                    <a:pt x="4463923" y="0"/>
                  </a:lnTo>
                  <a:lnTo>
                    <a:pt x="4463923" y="1054862"/>
                  </a:lnTo>
                  <a:lnTo>
                    <a:pt x="0" y="10548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85" b="-182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36321" y="7494803"/>
            <a:ext cx="2591323" cy="703759"/>
            <a:chOff x="0" y="0"/>
            <a:chExt cx="3455097" cy="93834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455035" cy="938403"/>
            </a:xfrm>
            <a:custGeom>
              <a:avLst/>
              <a:gdLst/>
              <a:ahLst/>
              <a:cxnLst/>
              <a:rect l="l" t="t" r="r" b="b"/>
              <a:pathLst>
                <a:path w="3455035" h="938403">
                  <a:moveTo>
                    <a:pt x="0" y="0"/>
                  </a:moveTo>
                  <a:lnTo>
                    <a:pt x="3455035" y="0"/>
                  </a:lnTo>
                  <a:lnTo>
                    <a:pt x="3455035" y="938403"/>
                  </a:lnTo>
                  <a:lnTo>
                    <a:pt x="0" y="9384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60" r="-1" b="-15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3634811" y="4818384"/>
            <a:ext cx="11066337" cy="825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1"/>
              </a:lnSpc>
            </a:pPr>
            <a:r>
              <a:rPr lang="en-US" sz="4901" dirty="0" smtClean="0">
                <a:solidFill>
                  <a:srgbClr val="000000"/>
                </a:solidFill>
                <a:latin typeface="Canva Sans"/>
              </a:rPr>
              <a:t>ATOM SIMULATION</a:t>
            </a:r>
            <a:endParaRPr lang="en-US" sz="4901" dirty="0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46804" y="8321690"/>
            <a:ext cx="3159265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AYESHA SHEIKH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722595" y="8321690"/>
            <a:ext cx="2012156" cy="43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4HG20CS001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74329" y="8858898"/>
            <a:ext cx="3431740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BHAGYA RAJU NAIK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722595" y="8858898"/>
            <a:ext cx="1945362" cy="43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4HG21CS403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715413" y="8321690"/>
            <a:ext cx="3543887" cy="127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Miss.Madhuri H D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faculty, Dept.of CSE</a:t>
            </a:r>
          </a:p>
          <a:p>
            <a:pPr algn="ctr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3846398" y="7588206"/>
            <a:ext cx="3412902" cy="988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8"/>
              </a:lnSpc>
            </a:pPr>
            <a:r>
              <a:rPr lang="en-US" sz="2662">
                <a:solidFill>
                  <a:srgbClr val="000000"/>
                </a:solidFill>
                <a:latin typeface="Canva Sans"/>
              </a:rPr>
              <a:t>Under The Guidence </a:t>
            </a:r>
          </a:p>
          <a:p>
            <a:pPr algn="ctr">
              <a:lnSpc>
                <a:spcPts val="3728"/>
              </a:lnSpc>
            </a:pPr>
            <a:endParaRPr lang="en-US" sz="2662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5085823" y="3434423"/>
            <a:ext cx="8106829" cy="640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11"/>
              </a:lnSpc>
            </a:pPr>
            <a:r>
              <a:rPr lang="en-US" sz="2800" dirty="0">
                <a:solidFill>
                  <a:srgbClr val="000000"/>
                </a:solidFill>
                <a:latin typeface="Canva Sans"/>
              </a:rPr>
              <a:t>Computer Graphics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312256" y="3883065"/>
            <a:ext cx="3307782" cy="54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4"/>
              </a:lnSpc>
            </a:pPr>
            <a:r>
              <a:rPr lang="en-US" sz="2400" dirty="0">
                <a:solidFill>
                  <a:srgbClr val="000000"/>
                </a:solidFill>
                <a:latin typeface="Canva Sans"/>
              </a:rPr>
              <a:t>Project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326550" y="5507144"/>
            <a:ext cx="11682858" cy="1102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6"/>
              </a:lnSpc>
            </a:pPr>
            <a:r>
              <a:rPr lang="en-US" sz="2800" dirty="0">
                <a:solidFill>
                  <a:srgbClr val="000000"/>
                </a:solidFill>
                <a:latin typeface="Canva Sans"/>
              </a:rPr>
              <a:t>DEPARTMENT OF COMPUTER SCIENCE </a:t>
            </a:r>
          </a:p>
          <a:p>
            <a:pPr algn="ctr">
              <a:lnSpc>
                <a:spcPts val="4456"/>
              </a:lnSpc>
            </a:pPr>
            <a:r>
              <a:rPr lang="en-US" sz="2800" dirty="0">
                <a:solidFill>
                  <a:srgbClr val="000000"/>
                </a:solidFill>
                <a:latin typeface="Canva Sans"/>
              </a:rPr>
              <a:t>AND ENGINEERING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C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834382">
            <a:off x="-3550786" y="-3630860"/>
            <a:ext cx="10087963" cy="10746166"/>
            <a:chOff x="0" y="0"/>
            <a:chExt cx="13450617" cy="143282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315748" y="8270254"/>
            <a:ext cx="11817182" cy="7887969"/>
            <a:chOff x="0" y="0"/>
            <a:chExt cx="15756243" cy="105172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56255" cy="10517251"/>
            </a:xfrm>
            <a:custGeom>
              <a:avLst/>
              <a:gdLst/>
              <a:ahLst/>
              <a:cxnLst/>
              <a:rect l="l" t="t" r="r" b="b"/>
              <a:pathLst>
                <a:path w="15756255" h="10517251">
                  <a:moveTo>
                    <a:pt x="0" y="0"/>
                  </a:moveTo>
                  <a:lnTo>
                    <a:pt x="15756255" y="0"/>
                  </a:lnTo>
                  <a:lnTo>
                    <a:pt x="15756255" y="10517251"/>
                  </a:lnTo>
                  <a:lnTo>
                    <a:pt x="0" y="105172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585740" y="9258300"/>
            <a:ext cx="734108" cy="734108"/>
            <a:chOff x="0" y="0"/>
            <a:chExt cx="978811" cy="97881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78789" cy="978789"/>
            </a:xfrm>
            <a:custGeom>
              <a:avLst/>
              <a:gdLst/>
              <a:ahLst/>
              <a:cxnLst/>
              <a:rect l="l" t="t" r="r" b="b"/>
              <a:pathLst>
                <a:path w="978789" h="978789">
                  <a:moveTo>
                    <a:pt x="0" y="0"/>
                  </a:moveTo>
                  <a:lnTo>
                    <a:pt x="978789" y="0"/>
                  </a:lnTo>
                  <a:lnTo>
                    <a:pt x="978789" y="978789"/>
                  </a:lnTo>
                  <a:lnTo>
                    <a:pt x="0" y="978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 cstate="print"/>
              <a:stretch>
                <a:fillRect r="-2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870208" y="1875573"/>
            <a:ext cx="14547584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spc="252">
                <a:solidFill>
                  <a:srgbClr val="419486"/>
                </a:solidFill>
                <a:latin typeface="Poppins ExtraBold"/>
              </a:rPr>
              <a:t>CONCLUSION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585740" y="9300234"/>
            <a:ext cx="728433" cy="53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EEECED"/>
                </a:solidFill>
                <a:latin typeface="Poppins Bold"/>
              </a:rPr>
              <a:t>9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93196" y="4179644"/>
            <a:ext cx="16164099" cy="2115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460"/>
              </a:lnSpc>
            </a:pPr>
            <a:r>
              <a:rPr lang="en-US" sz="3900" dirty="0">
                <a:solidFill>
                  <a:srgbClr val="000000"/>
                </a:solidFill>
                <a:latin typeface="Canva Sans"/>
              </a:rPr>
              <a:t> User can very </a:t>
            </a:r>
            <a:r>
              <a:rPr lang="en-US" sz="3900">
                <a:solidFill>
                  <a:srgbClr val="000000"/>
                </a:solidFill>
                <a:latin typeface="Canva Sans"/>
              </a:rPr>
              <a:t>easily </a:t>
            </a:r>
            <a:r>
              <a:rPr lang="en-US" sz="3900" smtClean="0">
                <a:solidFill>
                  <a:srgbClr val="000000"/>
                </a:solidFill>
                <a:latin typeface="Canva Sans"/>
              </a:rPr>
              <a:t>understand </a:t>
            </a:r>
            <a:r>
              <a:rPr lang="en-US" sz="3900" dirty="0">
                <a:solidFill>
                  <a:srgbClr val="000000"/>
                </a:solidFill>
                <a:latin typeface="Canva Sans"/>
              </a:rPr>
              <a:t>the structure of an element. the interface is mouse driven and the user can select a function by </a:t>
            </a:r>
            <a:r>
              <a:rPr lang="en-US" sz="3900" dirty="0" smtClean="0">
                <a:solidFill>
                  <a:srgbClr val="000000"/>
                </a:solidFill>
                <a:latin typeface="Canva Sans"/>
              </a:rPr>
              <a:t>clicking </a:t>
            </a:r>
            <a:r>
              <a:rPr lang="en-US" sz="3900" dirty="0">
                <a:solidFill>
                  <a:srgbClr val="000000"/>
                </a:solidFill>
                <a:latin typeface="Canva Sans"/>
              </a:rPr>
              <a:t>and support the keyboard interface.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8525846" y="4493836"/>
            <a:ext cx="16561167" cy="11033878"/>
            <a:chOff x="0" y="0"/>
            <a:chExt cx="22081556" cy="1471183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2081617" cy="14711807"/>
            </a:xfrm>
            <a:custGeom>
              <a:avLst/>
              <a:gdLst/>
              <a:ahLst/>
              <a:cxnLst/>
              <a:rect l="l" t="t" r="r" b="b"/>
              <a:pathLst>
                <a:path w="22081617" h="14711807">
                  <a:moveTo>
                    <a:pt x="0" y="0"/>
                  </a:moveTo>
                  <a:lnTo>
                    <a:pt x="22081617" y="0"/>
                  </a:lnTo>
                  <a:lnTo>
                    <a:pt x="22081617" y="14711807"/>
                  </a:lnTo>
                  <a:lnTo>
                    <a:pt x="0" y="147118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" r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C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834382">
            <a:off x="-3550786" y="-3630860"/>
            <a:ext cx="10087963" cy="10746166"/>
            <a:chOff x="0" y="0"/>
            <a:chExt cx="13450617" cy="143282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315748" y="8270254"/>
            <a:ext cx="11817182" cy="7887969"/>
            <a:chOff x="0" y="0"/>
            <a:chExt cx="15756243" cy="105172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56255" cy="10517251"/>
            </a:xfrm>
            <a:custGeom>
              <a:avLst/>
              <a:gdLst/>
              <a:ahLst/>
              <a:cxnLst/>
              <a:rect l="l" t="t" r="r" b="b"/>
              <a:pathLst>
                <a:path w="15756255" h="10517251">
                  <a:moveTo>
                    <a:pt x="0" y="0"/>
                  </a:moveTo>
                  <a:lnTo>
                    <a:pt x="15756255" y="0"/>
                  </a:lnTo>
                  <a:lnTo>
                    <a:pt x="15756255" y="10517251"/>
                  </a:lnTo>
                  <a:lnTo>
                    <a:pt x="0" y="105172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721495" y="-7007902"/>
            <a:ext cx="15567893" cy="10372109"/>
            <a:chOff x="0" y="0"/>
            <a:chExt cx="20757191" cy="138294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757135" cy="13829537"/>
            </a:xfrm>
            <a:custGeom>
              <a:avLst/>
              <a:gdLst/>
              <a:ahLst/>
              <a:cxnLst/>
              <a:rect l="l" t="t" r="r" b="b"/>
              <a:pathLst>
                <a:path w="20757135" h="13829537">
                  <a:moveTo>
                    <a:pt x="0" y="0"/>
                  </a:moveTo>
                  <a:lnTo>
                    <a:pt x="20757135" y="0"/>
                  </a:lnTo>
                  <a:lnTo>
                    <a:pt x="20757135" y="13829537"/>
                  </a:lnTo>
                  <a:lnTo>
                    <a:pt x="0" y="13829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585740" y="9258300"/>
            <a:ext cx="734108" cy="734108"/>
            <a:chOff x="0" y="0"/>
            <a:chExt cx="978811" cy="97881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78789" cy="978789"/>
            </a:xfrm>
            <a:custGeom>
              <a:avLst/>
              <a:gdLst/>
              <a:ahLst/>
              <a:cxnLst/>
              <a:rect l="l" t="t" r="r" b="b"/>
              <a:pathLst>
                <a:path w="978789" h="978789">
                  <a:moveTo>
                    <a:pt x="0" y="0"/>
                  </a:moveTo>
                  <a:lnTo>
                    <a:pt x="978789" y="0"/>
                  </a:lnTo>
                  <a:lnTo>
                    <a:pt x="978789" y="978789"/>
                  </a:lnTo>
                  <a:lnTo>
                    <a:pt x="0" y="978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 cstate="print"/>
              <a:stretch>
                <a:fillRect r="-2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493196" y="4648772"/>
            <a:ext cx="15557040" cy="1764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6123" lvl="2" indent="-272041" algn="l">
              <a:lnSpc>
                <a:spcPts val="4640"/>
              </a:lnSpc>
              <a:buFont typeface="Arial"/>
              <a:buChar char="⚬"/>
            </a:pPr>
            <a:r>
              <a:rPr lang="en-US" sz="3569">
                <a:solidFill>
                  <a:srgbClr val="494F56"/>
                </a:solidFill>
                <a:latin typeface="Poppins"/>
              </a:rPr>
              <a:t>https://www.researchhate.net</a:t>
            </a:r>
          </a:p>
          <a:p>
            <a:pPr marL="816123" lvl="2" indent="-272041" algn="l">
              <a:lnSpc>
                <a:spcPts val="4640"/>
              </a:lnSpc>
              <a:buFont typeface="Arial"/>
              <a:buChar char="⚬"/>
            </a:pPr>
            <a:r>
              <a:rPr lang="en-US" sz="3569">
                <a:solidFill>
                  <a:srgbClr val="494F56"/>
                </a:solidFill>
                <a:latin typeface="Poppins"/>
              </a:rPr>
              <a:t>https://www.openglforum.org</a:t>
            </a:r>
          </a:p>
          <a:p>
            <a:pPr marL="816123" lvl="2" indent="-272041" algn="l">
              <a:lnSpc>
                <a:spcPts val="4640"/>
              </a:lnSpc>
              <a:buFont typeface="Arial"/>
              <a:buChar char="⚬"/>
            </a:pPr>
            <a:r>
              <a:rPr lang="en-US" sz="3569">
                <a:solidFill>
                  <a:srgbClr val="494F56"/>
                </a:solidFill>
                <a:latin typeface="Poppins"/>
              </a:rPr>
              <a:t>https://www.turoriaspoint.com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70208" y="1875573"/>
            <a:ext cx="14547584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spc="252">
                <a:solidFill>
                  <a:srgbClr val="419486"/>
                </a:solidFill>
                <a:latin typeface="Poppins ExtraBold"/>
              </a:rPr>
              <a:t>REFERENCES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585740" y="9300234"/>
            <a:ext cx="728433" cy="53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EEECED"/>
                </a:solidFill>
                <a:latin typeface="Poppins Bold"/>
              </a:rPr>
              <a:t>10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4054" b="1157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-1941297" y="-2715487"/>
            <a:ext cx="21039981" cy="14044187"/>
            <a:chOff x="0" y="0"/>
            <a:chExt cx="15756243" cy="105172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756255" cy="10517251"/>
            </a:xfrm>
            <a:custGeom>
              <a:avLst/>
              <a:gdLst/>
              <a:ahLst/>
              <a:cxnLst/>
              <a:rect l="l" t="t" r="r" b="b"/>
              <a:pathLst>
                <a:path w="15756255" h="10517251">
                  <a:moveTo>
                    <a:pt x="0" y="0"/>
                  </a:moveTo>
                  <a:lnTo>
                    <a:pt x="15756255" y="0"/>
                  </a:lnTo>
                  <a:lnTo>
                    <a:pt x="15756255" y="10517251"/>
                  </a:lnTo>
                  <a:lnTo>
                    <a:pt x="0" y="105172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941297" y="-6189471"/>
            <a:ext cx="15567893" cy="10372109"/>
            <a:chOff x="0" y="0"/>
            <a:chExt cx="20757191" cy="138294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757135" cy="13829537"/>
            </a:xfrm>
            <a:custGeom>
              <a:avLst/>
              <a:gdLst/>
              <a:ahLst/>
              <a:cxnLst/>
              <a:rect l="l" t="t" r="r" b="b"/>
              <a:pathLst>
                <a:path w="20757135" h="13829537">
                  <a:moveTo>
                    <a:pt x="0" y="0"/>
                  </a:moveTo>
                  <a:lnTo>
                    <a:pt x="20757135" y="0"/>
                  </a:lnTo>
                  <a:lnTo>
                    <a:pt x="20757135" y="13829537"/>
                  </a:lnTo>
                  <a:lnTo>
                    <a:pt x="0" y="13829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787539" y="4819059"/>
            <a:ext cx="16561167" cy="11033878"/>
            <a:chOff x="0" y="0"/>
            <a:chExt cx="22081556" cy="1471183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081617" cy="14711807"/>
            </a:xfrm>
            <a:custGeom>
              <a:avLst/>
              <a:gdLst/>
              <a:ahLst/>
              <a:cxnLst/>
              <a:rect l="l" t="t" r="r" b="b"/>
              <a:pathLst>
                <a:path w="22081617" h="14711807">
                  <a:moveTo>
                    <a:pt x="0" y="0"/>
                  </a:moveTo>
                  <a:lnTo>
                    <a:pt x="22081617" y="0"/>
                  </a:lnTo>
                  <a:lnTo>
                    <a:pt x="22081617" y="14711807"/>
                  </a:lnTo>
                  <a:lnTo>
                    <a:pt x="0" y="147118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C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983813">
            <a:off x="3318822" y="-5862651"/>
            <a:ext cx="11722978" cy="7825088"/>
            <a:chOff x="0" y="0"/>
            <a:chExt cx="15630637" cy="104334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630652" cy="10433431"/>
            </a:xfrm>
            <a:custGeom>
              <a:avLst/>
              <a:gdLst/>
              <a:ahLst/>
              <a:cxnLst/>
              <a:rect l="l" t="t" r="r" b="b"/>
              <a:pathLst>
                <a:path w="15630652" h="10433431">
                  <a:moveTo>
                    <a:pt x="0" y="0"/>
                  </a:moveTo>
                  <a:lnTo>
                    <a:pt x="15630652" y="0"/>
                  </a:lnTo>
                  <a:lnTo>
                    <a:pt x="15630652" y="10433431"/>
                  </a:lnTo>
                  <a:lnTo>
                    <a:pt x="0" y="104334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5725017" y="1049487"/>
            <a:ext cx="6910589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spc="252">
                <a:solidFill>
                  <a:srgbClr val="419486"/>
                </a:solidFill>
                <a:latin typeface="Poppins ExtraBold"/>
              </a:rPr>
              <a:t>CONTENT</a:t>
            </a:r>
          </a:p>
        </p:txBody>
      </p:sp>
      <p:grpSp>
        <p:nvGrpSpPr>
          <p:cNvPr id="5" name="Group 5"/>
          <p:cNvGrpSpPr/>
          <p:nvPr/>
        </p:nvGrpSpPr>
        <p:grpSpPr>
          <a:xfrm rot="-2858336">
            <a:off x="2978004" y="5432315"/>
            <a:ext cx="10087963" cy="10746166"/>
            <a:chOff x="0" y="0"/>
            <a:chExt cx="13450617" cy="1432822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251292" y="2722617"/>
            <a:ext cx="7857463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2960" lvl="2" indent="-274320" algn="l">
              <a:lnSpc>
                <a:spcPts val="4680"/>
              </a:lnSpc>
              <a:buFont typeface="Arial"/>
              <a:buChar char="⚬"/>
            </a:pPr>
            <a:r>
              <a:rPr lang="en-US" sz="3600">
                <a:solidFill>
                  <a:srgbClr val="494F56"/>
                </a:solidFill>
                <a:latin typeface="Poppins"/>
              </a:rPr>
              <a:t>INTRODUCTION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251292" y="3567215"/>
            <a:ext cx="7857463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2960" lvl="2" indent="-274320" algn="l">
              <a:lnSpc>
                <a:spcPts val="4680"/>
              </a:lnSpc>
              <a:buFont typeface="Arial"/>
              <a:buChar char="⚬"/>
            </a:pPr>
            <a:r>
              <a:rPr lang="en-US" sz="3600">
                <a:solidFill>
                  <a:srgbClr val="494F56"/>
                </a:solidFill>
                <a:latin typeface="Poppins"/>
              </a:rPr>
              <a:t>AIM AND SCOPE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251292" y="4339962"/>
            <a:ext cx="7857463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2960" lvl="2" indent="-274320" algn="l">
              <a:lnSpc>
                <a:spcPts val="4680"/>
              </a:lnSpc>
              <a:buFont typeface="Arial"/>
              <a:buChar char="⚬"/>
            </a:pPr>
            <a:r>
              <a:rPr lang="en-US" sz="3600">
                <a:solidFill>
                  <a:srgbClr val="494F56"/>
                </a:solidFill>
                <a:latin typeface="Poppins"/>
              </a:rPr>
              <a:t>OBJECTIVES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251292" y="5132442"/>
            <a:ext cx="7857463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2960" lvl="2" indent="-274320" algn="l">
              <a:lnSpc>
                <a:spcPts val="4680"/>
              </a:lnSpc>
              <a:buFont typeface="Arial"/>
              <a:buChar char="⚬"/>
            </a:pPr>
            <a:r>
              <a:rPr lang="en-US" sz="3600">
                <a:solidFill>
                  <a:srgbClr val="494F56"/>
                </a:solidFill>
                <a:latin typeface="Poppins"/>
              </a:rPr>
              <a:t>SYSTEM CONFIGURATION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251292" y="5829672"/>
            <a:ext cx="7857463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2960" lvl="2" indent="-274320" algn="l">
              <a:lnSpc>
                <a:spcPts val="4680"/>
              </a:lnSpc>
              <a:buFont typeface="Arial"/>
              <a:buChar char="⚬"/>
            </a:pPr>
            <a:r>
              <a:rPr lang="en-US" sz="3600">
                <a:solidFill>
                  <a:srgbClr val="494F56"/>
                </a:solidFill>
                <a:latin typeface="Poppins"/>
              </a:rPr>
              <a:t>SNAPSHOT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251292" y="6469752"/>
            <a:ext cx="7857463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2960" lvl="2" indent="-274320" algn="l">
              <a:lnSpc>
                <a:spcPts val="4680"/>
              </a:lnSpc>
              <a:buFont typeface="Arial"/>
              <a:buChar char="⚬"/>
            </a:pPr>
            <a:r>
              <a:rPr lang="en-US" sz="3600">
                <a:solidFill>
                  <a:srgbClr val="494F56"/>
                </a:solidFill>
                <a:latin typeface="Poppins"/>
              </a:rPr>
              <a:t>METHODOLGY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251292" y="7138407"/>
            <a:ext cx="7857463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2960" lvl="2" indent="-274320" algn="l">
              <a:lnSpc>
                <a:spcPts val="4680"/>
              </a:lnSpc>
              <a:buFont typeface="Arial"/>
              <a:buChar char="⚬"/>
            </a:pPr>
            <a:r>
              <a:rPr lang="en-US" sz="3600">
                <a:solidFill>
                  <a:srgbClr val="494F56"/>
                </a:solidFill>
                <a:latin typeface="Poppins"/>
              </a:rPr>
              <a:t>ADVANTAGES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251292" y="7807062"/>
            <a:ext cx="7857463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2960" lvl="2" indent="-274320" algn="l">
              <a:lnSpc>
                <a:spcPts val="4680"/>
              </a:lnSpc>
              <a:buFont typeface="Arial"/>
              <a:buChar char="⚬"/>
            </a:pPr>
            <a:r>
              <a:rPr lang="en-US" sz="3600">
                <a:solidFill>
                  <a:srgbClr val="494F56"/>
                </a:solidFill>
                <a:latin typeface="Poppins"/>
              </a:rPr>
              <a:t>CONCLUSION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251292" y="8447142"/>
            <a:ext cx="7857463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2960" lvl="2" indent="-274320" algn="l">
              <a:lnSpc>
                <a:spcPts val="4680"/>
              </a:lnSpc>
              <a:buFont typeface="Arial"/>
              <a:buChar char="⚬"/>
            </a:pPr>
            <a:r>
              <a:rPr lang="en-US" sz="3600">
                <a:solidFill>
                  <a:srgbClr val="494F56"/>
                </a:solidFill>
                <a:latin typeface="Poppins"/>
              </a:rPr>
              <a:t>REFERENCES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585740" y="9300234"/>
            <a:ext cx="728433" cy="53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EEECED"/>
                </a:solidFill>
                <a:latin typeface="Poppins Bold"/>
              </a:rPr>
              <a:t>1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6585740" y="9258300"/>
            <a:ext cx="734108" cy="734108"/>
            <a:chOff x="0" y="0"/>
            <a:chExt cx="978811" cy="97881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78789" cy="978789"/>
            </a:xfrm>
            <a:custGeom>
              <a:avLst/>
              <a:gdLst/>
              <a:ahLst/>
              <a:cxnLst/>
              <a:rect l="l" t="t" r="r" b="b"/>
              <a:pathLst>
                <a:path w="978789" h="978789">
                  <a:moveTo>
                    <a:pt x="0" y="0"/>
                  </a:moveTo>
                  <a:lnTo>
                    <a:pt x="978789" y="0"/>
                  </a:lnTo>
                  <a:lnTo>
                    <a:pt x="978789" y="978789"/>
                  </a:lnTo>
                  <a:lnTo>
                    <a:pt x="0" y="978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 cstate="print"/>
              <a:stretch>
                <a:fillRect r="-2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6591416" y="9300234"/>
            <a:ext cx="728433" cy="53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EEECED"/>
                </a:solidFill>
                <a:latin typeface="Poppins Bold"/>
              </a:rPr>
              <a:t>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C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834382">
            <a:off x="-3550786" y="-3630860"/>
            <a:ext cx="10087963" cy="10746166"/>
            <a:chOff x="0" y="0"/>
            <a:chExt cx="13450617" cy="143282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315748" y="8270254"/>
            <a:ext cx="11817182" cy="7887969"/>
            <a:chOff x="0" y="0"/>
            <a:chExt cx="15756243" cy="105172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56255" cy="10517251"/>
            </a:xfrm>
            <a:custGeom>
              <a:avLst/>
              <a:gdLst/>
              <a:ahLst/>
              <a:cxnLst/>
              <a:rect l="l" t="t" r="r" b="b"/>
              <a:pathLst>
                <a:path w="15756255" h="10517251">
                  <a:moveTo>
                    <a:pt x="0" y="0"/>
                  </a:moveTo>
                  <a:lnTo>
                    <a:pt x="15756255" y="0"/>
                  </a:lnTo>
                  <a:lnTo>
                    <a:pt x="15756255" y="10517251"/>
                  </a:lnTo>
                  <a:lnTo>
                    <a:pt x="0" y="105172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585740" y="9258300"/>
            <a:ext cx="734108" cy="734108"/>
            <a:chOff x="0" y="0"/>
            <a:chExt cx="978811" cy="97881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78789" cy="978789"/>
            </a:xfrm>
            <a:custGeom>
              <a:avLst/>
              <a:gdLst/>
              <a:ahLst/>
              <a:cxnLst/>
              <a:rect l="l" t="t" r="r" b="b"/>
              <a:pathLst>
                <a:path w="978789" h="978789">
                  <a:moveTo>
                    <a:pt x="0" y="0"/>
                  </a:moveTo>
                  <a:lnTo>
                    <a:pt x="978789" y="0"/>
                  </a:lnTo>
                  <a:lnTo>
                    <a:pt x="978789" y="978789"/>
                  </a:lnTo>
                  <a:lnTo>
                    <a:pt x="0" y="978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 cstate="print"/>
              <a:stretch>
                <a:fillRect r="-2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5019675"/>
            <a:ext cx="15389093" cy="1625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9493" lvl="2" indent="-246498" algn="l">
              <a:lnSpc>
                <a:spcPts val="4205"/>
              </a:lnSpc>
              <a:buFont typeface="Arial"/>
              <a:buChar char="⚬"/>
            </a:pPr>
            <a:r>
              <a:rPr lang="en-US" sz="3234" dirty="0" smtClean="0">
                <a:solidFill>
                  <a:srgbClr val="494F56"/>
                </a:solidFill>
                <a:latin typeface="Poppins"/>
              </a:rPr>
              <a:t>Atom </a:t>
            </a:r>
            <a:r>
              <a:rPr lang="en-US" sz="3234" dirty="0">
                <a:solidFill>
                  <a:srgbClr val="494F56"/>
                </a:solidFill>
                <a:latin typeface="Poppins"/>
              </a:rPr>
              <a:t>simulation is 2D atom simulator which contains options like   selecting the user desired element, simulating the selected element.</a:t>
            </a:r>
          </a:p>
          <a:p>
            <a:pPr algn="l">
              <a:lnSpc>
                <a:spcPts val="4205"/>
              </a:lnSpc>
            </a:pPr>
            <a:endParaRPr lang="en-US" sz="3234" dirty="0">
              <a:solidFill>
                <a:srgbClr val="494F56"/>
              </a:solidFill>
              <a:latin typeface="Poppi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870208" y="1875573"/>
            <a:ext cx="14547584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spc="252">
                <a:solidFill>
                  <a:srgbClr val="419486"/>
                </a:solidFill>
                <a:latin typeface="Poppins ExtraBold"/>
              </a:rPr>
              <a:t>INTRODUCTION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585740" y="9300234"/>
            <a:ext cx="728433" cy="53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EEECED"/>
                </a:solidFill>
                <a:latin typeface="Poppins Bold"/>
              </a:rPr>
              <a:t>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6721499"/>
            <a:ext cx="15223172" cy="1064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1522" lvl="2" indent="-243841" algn="l">
              <a:lnSpc>
                <a:spcPts val="4160"/>
              </a:lnSpc>
              <a:buFont typeface="Arial"/>
              <a:buChar char="⚬"/>
            </a:pPr>
            <a:r>
              <a:rPr lang="en-US" sz="3200" dirty="0" smtClean="0">
                <a:solidFill>
                  <a:srgbClr val="494F56"/>
                </a:solidFill>
                <a:latin typeface="Poppins"/>
              </a:rPr>
              <a:t>User can get to </a:t>
            </a:r>
            <a:r>
              <a:rPr lang="en-US" sz="3200" dirty="0" smtClean="0">
                <a:solidFill>
                  <a:srgbClr val="494F56"/>
                </a:solidFill>
                <a:latin typeface="Poppins"/>
              </a:rPr>
              <a:t>k</a:t>
            </a:r>
            <a:r>
              <a:rPr lang="en-US" sz="3200" dirty="0" smtClean="0">
                <a:solidFill>
                  <a:srgbClr val="494F56"/>
                </a:solidFill>
                <a:latin typeface="Poppins"/>
              </a:rPr>
              <a:t>now  </a:t>
            </a:r>
            <a:r>
              <a:rPr lang="en-US" sz="3200" dirty="0">
                <a:solidFill>
                  <a:srgbClr val="494F56"/>
                </a:solidFill>
                <a:latin typeface="Poppins"/>
              </a:rPr>
              <a:t>how an element structure is and how the </a:t>
            </a:r>
            <a:r>
              <a:rPr lang="en-US" sz="3200" dirty="0" smtClean="0">
                <a:solidFill>
                  <a:srgbClr val="494F56"/>
                </a:solidFill>
                <a:latin typeface="Poppins"/>
              </a:rPr>
              <a:t>electrons revolves </a:t>
            </a:r>
            <a:r>
              <a:rPr lang="en-US" sz="3200" dirty="0">
                <a:solidFill>
                  <a:srgbClr val="494F56"/>
                </a:solidFill>
                <a:latin typeface="Poppins"/>
              </a:rPr>
              <a:t>around the nucleus.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C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834382">
            <a:off x="-3550786" y="-3630860"/>
            <a:ext cx="10087963" cy="10746166"/>
            <a:chOff x="0" y="0"/>
            <a:chExt cx="13450617" cy="143282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315748" y="8270254"/>
            <a:ext cx="11817182" cy="7887969"/>
            <a:chOff x="0" y="0"/>
            <a:chExt cx="15756243" cy="105172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56255" cy="10517251"/>
            </a:xfrm>
            <a:custGeom>
              <a:avLst/>
              <a:gdLst/>
              <a:ahLst/>
              <a:cxnLst/>
              <a:rect l="l" t="t" r="r" b="b"/>
              <a:pathLst>
                <a:path w="15756255" h="10517251">
                  <a:moveTo>
                    <a:pt x="0" y="0"/>
                  </a:moveTo>
                  <a:lnTo>
                    <a:pt x="15756255" y="0"/>
                  </a:lnTo>
                  <a:lnTo>
                    <a:pt x="15756255" y="10517251"/>
                  </a:lnTo>
                  <a:lnTo>
                    <a:pt x="0" y="105172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420587" y="7239578"/>
            <a:ext cx="12928119" cy="8613359"/>
            <a:chOff x="0" y="0"/>
            <a:chExt cx="22081556" cy="147118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081617" cy="14711807"/>
            </a:xfrm>
            <a:custGeom>
              <a:avLst/>
              <a:gdLst/>
              <a:ahLst/>
              <a:cxnLst/>
              <a:rect l="l" t="t" r="r" b="b"/>
              <a:pathLst>
                <a:path w="22081617" h="14711807">
                  <a:moveTo>
                    <a:pt x="0" y="0"/>
                  </a:moveTo>
                  <a:lnTo>
                    <a:pt x="22081617" y="0"/>
                  </a:lnTo>
                  <a:lnTo>
                    <a:pt x="22081617" y="14711807"/>
                  </a:lnTo>
                  <a:lnTo>
                    <a:pt x="0" y="147118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829002" y="-7532606"/>
            <a:ext cx="15567893" cy="10372109"/>
            <a:chOff x="0" y="0"/>
            <a:chExt cx="20757191" cy="138294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757135" cy="13829537"/>
            </a:xfrm>
            <a:custGeom>
              <a:avLst/>
              <a:gdLst/>
              <a:ahLst/>
              <a:cxnLst/>
              <a:rect l="l" t="t" r="r" b="b"/>
              <a:pathLst>
                <a:path w="20757135" h="13829537">
                  <a:moveTo>
                    <a:pt x="0" y="0"/>
                  </a:moveTo>
                  <a:lnTo>
                    <a:pt x="20757135" y="0"/>
                  </a:lnTo>
                  <a:lnTo>
                    <a:pt x="20757135" y="13829537"/>
                  </a:lnTo>
                  <a:lnTo>
                    <a:pt x="0" y="13829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585740" y="9258300"/>
            <a:ext cx="734108" cy="734108"/>
            <a:chOff x="0" y="0"/>
            <a:chExt cx="978811" cy="97881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78789" cy="978789"/>
            </a:xfrm>
            <a:custGeom>
              <a:avLst/>
              <a:gdLst/>
              <a:ahLst/>
              <a:cxnLst/>
              <a:rect l="l" t="t" r="r" b="b"/>
              <a:pathLst>
                <a:path w="978789" h="978789">
                  <a:moveTo>
                    <a:pt x="0" y="0"/>
                  </a:moveTo>
                  <a:lnTo>
                    <a:pt x="978789" y="0"/>
                  </a:lnTo>
                  <a:lnTo>
                    <a:pt x="978789" y="978789"/>
                  </a:lnTo>
                  <a:lnTo>
                    <a:pt x="0" y="978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 cstate="print"/>
              <a:stretch>
                <a:fillRect r="-2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362568" y="4031615"/>
            <a:ext cx="15223172" cy="1121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1521" lvl="2" indent="-243840" algn="l">
              <a:lnSpc>
                <a:spcPts val="4160"/>
              </a:lnSpc>
              <a:buFont typeface="Arial"/>
              <a:buChar char="⚬"/>
            </a:pPr>
            <a:r>
              <a:rPr lang="en-US" sz="3200">
                <a:solidFill>
                  <a:srgbClr val="494F56"/>
                </a:solidFill>
                <a:latin typeface="Poppins"/>
              </a:rPr>
              <a:t>The aim of this project is to develop a 2-D atom simulator that provide clear picture about the structure of element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70208" y="1875573"/>
            <a:ext cx="14547584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spc="252">
                <a:solidFill>
                  <a:srgbClr val="419486"/>
                </a:solidFill>
                <a:latin typeface="Poppins ExtraBold"/>
              </a:rPr>
              <a:t>AIM AND SCOPE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585740" y="9300234"/>
            <a:ext cx="728433" cy="53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EEECED"/>
                </a:solidFill>
                <a:latin typeface="Poppins Bold"/>
              </a:rPr>
              <a:t>3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93196" y="5936700"/>
            <a:ext cx="15223172" cy="1645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1521" lvl="2" indent="-243840" algn="l">
              <a:lnSpc>
                <a:spcPts val="4160"/>
              </a:lnSpc>
              <a:buFont typeface="Arial"/>
              <a:buChar char="⚬"/>
            </a:pPr>
            <a:r>
              <a:rPr lang="en-US" sz="3200">
                <a:solidFill>
                  <a:srgbClr val="494F56"/>
                </a:solidFill>
                <a:latin typeface="Poppins"/>
              </a:rPr>
              <a:t>It has a huge scope in future as it contains user friendly interface and pictorial representation of molecule structure,revaluation of electrons around neucleas.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C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834382">
            <a:off x="-4015281" y="-4104919"/>
            <a:ext cx="10087963" cy="10746166"/>
            <a:chOff x="0" y="0"/>
            <a:chExt cx="13450617" cy="143282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315748" y="8270254"/>
            <a:ext cx="11817182" cy="7887969"/>
            <a:chOff x="0" y="0"/>
            <a:chExt cx="15756243" cy="105172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56255" cy="10517251"/>
            </a:xfrm>
            <a:custGeom>
              <a:avLst/>
              <a:gdLst/>
              <a:ahLst/>
              <a:cxnLst/>
              <a:rect l="l" t="t" r="r" b="b"/>
              <a:pathLst>
                <a:path w="15756255" h="10517251">
                  <a:moveTo>
                    <a:pt x="0" y="0"/>
                  </a:moveTo>
                  <a:lnTo>
                    <a:pt x="15756255" y="0"/>
                  </a:lnTo>
                  <a:lnTo>
                    <a:pt x="15756255" y="10517251"/>
                  </a:lnTo>
                  <a:lnTo>
                    <a:pt x="0" y="105172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198072" y="6366554"/>
            <a:ext cx="14150634" cy="9427860"/>
            <a:chOff x="0" y="0"/>
            <a:chExt cx="22081556" cy="147118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081617" cy="14711807"/>
            </a:xfrm>
            <a:custGeom>
              <a:avLst/>
              <a:gdLst/>
              <a:ahLst/>
              <a:cxnLst/>
              <a:rect l="l" t="t" r="r" b="b"/>
              <a:pathLst>
                <a:path w="22081617" h="14711807">
                  <a:moveTo>
                    <a:pt x="0" y="0"/>
                  </a:moveTo>
                  <a:lnTo>
                    <a:pt x="22081617" y="0"/>
                  </a:lnTo>
                  <a:lnTo>
                    <a:pt x="22081617" y="14711807"/>
                  </a:lnTo>
                  <a:lnTo>
                    <a:pt x="0" y="147118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585740" y="9258300"/>
            <a:ext cx="734108" cy="734108"/>
            <a:chOff x="0" y="0"/>
            <a:chExt cx="978811" cy="97881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78789" cy="978789"/>
            </a:xfrm>
            <a:custGeom>
              <a:avLst/>
              <a:gdLst/>
              <a:ahLst/>
              <a:cxnLst/>
              <a:rect l="l" t="t" r="r" b="b"/>
              <a:pathLst>
                <a:path w="978789" h="978789">
                  <a:moveTo>
                    <a:pt x="0" y="0"/>
                  </a:moveTo>
                  <a:lnTo>
                    <a:pt x="978789" y="0"/>
                  </a:lnTo>
                  <a:lnTo>
                    <a:pt x="978789" y="978789"/>
                  </a:lnTo>
                  <a:lnTo>
                    <a:pt x="0" y="978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 cstate="print"/>
              <a:stretch>
                <a:fillRect r="-2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62569" y="3677329"/>
            <a:ext cx="15223172" cy="597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1521" lvl="2" indent="-243840" algn="l">
              <a:lnSpc>
                <a:spcPts val="4160"/>
              </a:lnSpc>
              <a:buFont typeface="Arial"/>
              <a:buChar char="⚬"/>
            </a:pPr>
            <a:r>
              <a:rPr lang="en-US" sz="3200">
                <a:solidFill>
                  <a:srgbClr val="494F56"/>
                </a:solidFill>
                <a:latin typeface="Poppins"/>
              </a:rPr>
              <a:t>Atom Visualization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70208" y="1875573"/>
            <a:ext cx="14547584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spc="252">
                <a:solidFill>
                  <a:srgbClr val="419486"/>
                </a:solidFill>
                <a:latin typeface="Poppins ExtraBold"/>
              </a:rPr>
              <a:t>OBJECTIVES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585740" y="9300234"/>
            <a:ext cx="728433" cy="53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EEECED"/>
                </a:solidFill>
                <a:latin typeface="Poppins Bold"/>
              </a:rPr>
              <a:t>4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57258" y="5357814"/>
            <a:ext cx="15223172" cy="597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1521" lvl="2" indent="-243840" algn="l">
              <a:lnSpc>
                <a:spcPts val="4160"/>
              </a:lnSpc>
              <a:buFont typeface="Arial"/>
              <a:buChar char="⚬"/>
            </a:pPr>
            <a:r>
              <a:rPr lang="en-US" sz="3200" dirty="0">
                <a:solidFill>
                  <a:srgbClr val="494F56"/>
                </a:solidFill>
                <a:latin typeface="Poppins"/>
              </a:rPr>
              <a:t>Molecular Dynamic Simulation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57258" y="4500558"/>
            <a:ext cx="15223172" cy="518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1521" lvl="2" indent="-243840" algn="l">
              <a:lnSpc>
                <a:spcPts val="4160"/>
              </a:lnSpc>
              <a:buFont typeface="Arial"/>
              <a:buChar char="⚬"/>
            </a:pPr>
            <a:r>
              <a:rPr lang="en-US" sz="3200" dirty="0">
                <a:solidFill>
                  <a:srgbClr val="494F56"/>
                </a:solidFill>
                <a:latin typeface="Poppins"/>
              </a:rPr>
              <a:t>User </a:t>
            </a:r>
            <a:r>
              <a:rPr lang="en-US" sz="3200" dirty="0" smtClean="0">
                <a:solidFill>
                  <a:srgbClr val="494F56"/>
                </a:solidFill>
                <a:latin typeface="Poppins"/>
              </a:rPr>
              <a:t>Interaction</a:t>
            </a:r>
            <a:endParaRPr lang="en-US" sz="3200" dirty="0">
              <a:solidFill>
                <a:srgbClr val="494F56"/>
              </a:solidFill>
              <a:latin typeface="Poppi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357258" y="6143632"/>
            <a:ext cx="15223172" cy="597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1521" lvl="2" indent="-243840" algn="l">
              <a:lnSpc>
                <a:spcPts val="4160"/>
              </a:lnSpc>
              <a:buFont typeface="Arial"/>
              <a:buChar char="⚬"/>
            </a:pPr>
            <a:r>
              <a:rPr lang="en-US" sz="3200" dirty="0">
                <a:solidFill>
                  <a:srgbClr val="494F56"/>
                </a:solidFill>
                <a:latin typeface="Poppins"/>
              </a:rPr>
              <a:t>performance Optimization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C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834382">
            <a:off x="-2724526" y="-2902291"/>
            <a:ext cx="5449052" cy="5804583"/>
            <a:chOff x="0" y="0"/>
            <a:chExt cx="7265403" cy="77394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5416" cy="7739380"/>
            </a:xfrm>
            <a:custGeom>
              <a:avLst/>
              <a:gdLst/>
              <a:ahLst/>
              <a:cxnLst/>
              <a:rect l="l" t="t" r="r" b="b"/>
              <a:pathLst>
                <a:path w="7265416" h="7739380">
                  <a:moveTo>
                    <a:pt x="0" y="0"/>
                  </a:moveTo>
                  <a:lnTo>
                    <a:pt x="7265416" y="0"/>
                  </a:lnTo>
                  <a:lnTo>
                    <a:pt x="7265416" y="7739380"/>
                  </a:lnTo>
                  <a:lnTo>
                    <a:pt x="0" y="77393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" r="-37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315748" y="8270254"/>
            <a:ext cx="11817182" cy="7887969"/>
            <a:chOff x="0" y="0"/>
            <a:chExt cx="15756243" cy="105172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56255" cy="10517251"/>
            </a:xfrm>
            <a:custGeom>
              <a:avLst/>
              <a:gdLst/>
              <a:ahLst/>
              <a:cxnLst/>
              <a:rect l="l" t="t" r="r" b="b"/>
              <a:pathLst>
                <a:path w="15756255" h="10517251">
                  <a:moveTo>
                    <a:pt x="0" y="0"/>
                  </a:moveTo>
                  <a:lnTo>
                    <a:pt x="15756255" y="0"/>
                  </a:lnTo>
                  <a:lnTo>
                    <a:pt x="15756255" y="10517251"/>
                  </a:lnTo>
                  <a:lnTo>
                    <a:pt x="0" y="105172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721495" y="-7007902"/>
            <a:ext cx="15567893" cy="10372109"/>
            <a:chOff x="0" y="0"/>
            <a:chExt cx="20757191" cy="138294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757135" cy="13829537"/>
            </a:xfrm>
            <a:custGeom>
              <a:avLst/>
              <a:gdLst/>
              <a:ahLst/>
              <a:cxnLst/>
              <a:rect l="l" t="t" r="r" b="b"/>
              <a:pathLst>
                <a:path w="20757135" h="13829537">
                  <a:moveTo>
                    <a:pt x="0" y="0"/>
                  </a:moveTo>
                  <a:lnTo>
                    <a:pt x="20757135" y="0"/>
                  </a:lnTo>
                  <a:lnTo>
                    <a:pt x="20757135" y="13829537"/>
                  </a:lnTo>
                  <a:lnTo>
                    <a:pt x="0" y="13829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585740" y="9258300"/>
            <a:ext cx="734108" cy="734108"/>
            <a:chOff x="0" y="0"/>
            <a:chExt cx="978811" cy="97881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78789" cy="978789"/>
            </a:xfrm>
            <a:custGeom>
              <a:avLst/>
              <a:gdLst/>
              <a:ahLst/>
              <a:cxnLst/>
              <a:rect l="l" t="t" r="r" b="b"/>
              <a:pathLst>
                <a:path w="978789" h="978789">
                  <a:moveTo>
                    <a:pt x="0" y="0"/>
                  </a:moveTo>
                  <a:lnTo>
                    <a:pt x="978789" y="0"/>
                  </a:lnTo>
                  <a:lnTo>
                    <a:pt x="978789" y="978789"/>
                  </a:lnTo>
                  <a:lnTo>
                    <a:pt x="0" y="978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 cstate="print"/>
              <a:stretch>
                <a:fillRect r="-2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870208" y="1875573"/>
            <a:ext cx="14547584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spc="252">
                <a:solidFill>
                  <a:srgbClr val="419486"/>
                </a:solidFill>
                <a:latin typeface="Poppins ExtraBold"/>
              </a:rPr>
              <a:t>SYSTEM CONFIGURATION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289344" y="5428659"/>
            <a:ext cx="5973595" cy="543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2954">
                <a:solidFill>
                  <a:srgbClr val="494F56"/>
                </a:solidFill>
                <a:latin typeface="Poppins"/>
              </a:rPr>
              <a:t>UNIX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315748" y="7340721"/>
            <a:ext cx="5973595" cy="543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583" lvl="2" indent="-225194" algn="l">
              <a:lnSpc>
                <a:spcPts val="3841"/>
              </a:lnSpc>
              <a:buFont typeface="Arial"/>
              <a:buChar char="⚬"/>
            </a:pPr>
            <a:r>
              <a:rPr lang="en-US" sz="2954">
                <a:solidFill>
                  <a:srgbClr val="494F56"/>
                </a:solidFill>
                <a:latin typeface="Poppins"/>
              </a:rPr>
              <a:t>Editor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315748" y="6346842"/>
            <a:ext cx="5973595" cy="543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583" lvl="2" indent="-225194" algn="l">
              <a:lnSpc>
                <a:spcPts val="3841"/>
              </a:lnSpc>
              <a:buFont typeface="Arial"/>
              <a:buChar char="⚬"/>
            </a:pPr>
            <a:r>
              <a:rPr lang="en-US" sz="2954">
                <a:solidFill>
                  <a:srgbClr val="494F56"/>
                </a:solidFill>
                <a:latin typeface="Poppins"/>
              </a:rPr>
              <a:t>Language Tool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315748" y="5428659"/>
            <a:ext cx="5973595" cy="543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583" lvl="2" indent="-225194" algn="l">
              <a:lnSpc>
                <a:spcPts val="3841"/>
              </a:lnSpc>
              <a:buFont typeface="Arial"/>
              <a:buChar char="⚬"/>
            </a:pPr>
            <a:r>
              <a:rPr lang="en-US" sz="2954">
                <a:solidFill>
                  <a:srgbClr val="494F56"/>
                </a:solidFill>
                <a:latin typeface="Poppins"/>
              </a:rPr>
              <a:t>Operating System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289344" y="6346842"/>
            <a:ext cx="5973595" cy="543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2954">
                <a:solidFill>
                  <a:srgbClr val="494F56"/>
                </a:solidFill>
                <a:latin typeface="Poppins"/>
              </a:rPr>
              <a:t>OpenGL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289344" y="7340721"/>
            <a:ext cx="5973595" cy="543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2954">
                <a:solidFill>
                  <a:srgbClr val="494F56"/>
                </a:solidFill>
                <a:latin typeface="Poppins"/>
              </a:rPr>
              <a:t>vi editor or geditor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678328" y="3808845"/>
            <a:ext cx="5973595" cy="543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2954">
                <a:solidFill>
                  <a:srgbClr val="494F56"/>
                </a:solidFill>
                <a:latin typeface="Poppins Bold"/>
              </a:rPr>
              <a:t>SOFTWARE REQUIREMENTS: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85740" y="9300234"/>
            <a:ext cx="728433" cy="53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EEECED"/>
                </a:solidFill>
                <a:latin typeface="Poppins Bold"/>
              </a:rPr>
              <a:t>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C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834382">
            <a:off x="-3550786" y="-3630860"/>
            <a:ext cx="10087963" cy="10746166"/>
            <a:chOff x="0" y="0"/>
            <a:chExt cx="13450617" cy="143282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315748" y="8270254"/>
            <a:ext cx="11817182" cy="7887969"/>
            <a:chOff x="0" y="0"/>
            <a:chExt cx="15756243" cy="105172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56255" cy="10517251"/>
            </a:xfrm>
            <a:custGeom>
              <a:avLst/>
              <a:gdLst/>
              <a:ahLst/>
              <a:cxnLst/>
              <a:rect l="l" t="t" r="r" b="b"/>
              <a:pathLst>
                <a:path w="15756255" h="10517251">
                  <a:moveTo>
                    <a:pt x="0" y="0"/>
                  </a:moveTo>
                  <a:lnTo>
                    <a:pt x="15756255" y="0"/>
                  </a:lnTo>
                  <a:lnTo>
                    <a:pt x="15756255" y="10517251"/>
                  </a:lnTo>
                  <a:lnTo>
                    <a:pt x="0" y="105172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787539" y="4914309"/>
            <a:ext cx="16561167" cy="11033878"/>
            <a:chOff x="0" y="0"/>
            <a:chExt cx="22081556" cy="147118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081617" cy="14711807"/>
            </a:xfrm>
            <a:custGeom>
              <a:avLst/>
              <a:gdLst/>
              <a:ahLst/>
              <a:cxnLst/>
              <a:rect l="l" t="t" r="r" b="b"/>
              <a:pathLst>
                <a:path w="22081617" h="14711807">
                  <a:moveTo>
                    <a:pt x="0" y="0"/>
                  </a:moveTo>
                  <a:lnTo>
                    <a:pt x="22081617" y="0"/>
                  </a:lnTo>
                  <a:lnTo>
                    <a:pt x="22081617" y="14711807"/>
                  </a:lnTo>
                  <a:lnTo>
                    <a:pt x="0" y="147118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585740" y="9258300"/>
            <a:ext cx="734108" cy="734108"/>
            <a:chOff x="0" y="0"/>
            <a:chExt cx="978811" cy="97881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78789" cy="978789"/>
            </a:xfrm>
            <a:custGeom>
              <a:avLst/>
              <a:gdLst/>
              <a:ahLst/>
              <a:cxnLst/>
              <a:rect l="l" t="t" r="r" b="b"/>
              <a:pathLst>
                <a:path w="978789" h="978789">
                  <a:moveTo>
                    <a:pt x="0" y="0"/>
                  </a:moveTo>
                  <a:lnTo>
                    <a:pt x="978789" y="0"/>
                  </a:lnTo>
                  <a:lnTo>
                    <a:pt x="978789" y="978789"/>
                  </a:lnTo>
                  <a:lnTo>
                    <a:pt x="0" y="978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 cstate="print"/>
              <a:stretch>
                <a:fillRect r="-2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91410" y="3460043"/>
            <a:ext cx="15424957" cy="3273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1166" lvl="2" indent="-247055" algn="just">
              <a:lnSpc>
                <a:spcPts val="4215"/>
              </a:lnSpc>
              <a:buFont typeface="Arial"/>
              <a:buChar char="⚬"/>
            </a:pPr>
            <a:r>
              <a:rPr lang="en-US" sz="3242">
                <a:solidFill>
                  <a:srgbClr val="494F56"/>
                </a:solidFill>
                <a:latin typeface="Poppins Bold"/>
              </a:rPr>
              <a:t>Menu bar</a:t>
            </a:r>
          </a:p>
          <a:p>
            <a:pPr marL="741166" lvl="2" indent="-247055" algn="just">
              <a:lnSpc>
                <a:spcPts val="4215"/>
              </a:lnSpc>
            </a:pPr>
            <a:r>
              <a:rPr lang="en-US" sz="3242">
                <a:solidFill>
                  <a:srgbClr val="494F56"/>
                </a:solidFill>
                <a:latin typeface="Poppins"/>
              </a:rPr>
              <a:t>                    Menu bar is designed so that one can easily access the various options like select the elements or starting the simulation or stoping simulations.</a:t>
            </a:r>
          </a:p>
          <a:p>
            <a:pPr marL="741166" lvl="2" indent="-247055" algn="just">
              <a:lnSpc>
                <a:spcPts val="4215"/>
              </a:lnSpc>
            </a:pPr>
            <a:r>
              <a:rPr lang="en-US" sz="3242">
                <a:solidFill>
                  <a:srgbClr val="494F56"/>
                </a:solidFill>
                <a:latin typeface="Poppins"/>
              </a:rPr>
              <a:t> </a:t>
            </a:r>
          </a:p>
          <a:p>
            <a:pPr marL="741166" lvl="2" indent="-247055" algn="just">
              <a:lnSpc>
                <a:spcPts val="4215"/>
              </a:lnSpc>
            </a:pPr>
            <a:endParaRPr lang="en-US" sz="3242">
              <a:solidFill>
                <a:srgbClr val="494F56"/>
              </a:solidFill>
              <a:latin typeface="Poppi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870208" y="1875573"/>
            <a:ext cx="14547584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spc="252">
                <a:solidFill>
                  <a:srgbClr val="419486"/>
                </a:solidFill>
                <a:latin typeface="Poppins ExtraBold"/>
              </a:rPr>
              <a:t>METHODOLGY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591416" y="9300234"/>
            <a:ext cx="728433" cy="478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EEECED"/>
                </a:solidFill>
                <a:latin typeface="Poppins Bold"/>
              </a:rPr>
              <a:t>8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94621" y="6408444"/>
            <a:ext cx="15223172" cy="3216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1521" lvl="2" indent="-243840" algn="just">
              <a:lnSpc>
                <a:spcPts val="4160"/>
              </a:lnSpc>
              <a:buFont typeface="Arial"/>
              <a:buChar char="⚬"/>
            </a:pPr>
            <a:r>
              <a:rPr lang="en-US" sz="3200">
                <a:solidFill>
                  <a:srgbClr val="494F56"/>
                </a:solidFill>
                <a:latin typeface="Poppins Bold"/>
              </a:rPr>
              <a:t>Simulation Display:</a:t>
            </a:r>
          </a:p>
          <a:p>
            <a:pPr marL="731521" lvl="2" indent="-243840" algn="just">
              <a:lnSpc>
                <a:spcPts val="4160"/>
              </a:lnSpc>
            </a:pPr>
            <a:r>
              <a:rPr lang="en-US" sz="3200">
                <a:solidFill>
                  <a:srgbClr val="494F56"/>
                </a:solidFill>
                <a:latin typeface="Poppins"/>
              </a:rPr>
              <a:t>                    As soon as user selects the element and click on the simulate option, the electrons around the nucleus starts revolving around the nucleus within their orbit.</a:t>
            </a:r>
          </a:p>
          <a:p>
            <a:pPr marL="731521" lvl="2" indent="-243840" algn="just">
              <a:lnSpc>
                <a:spcPts val="4160"/>
              </a:lnSpc>
            </a:pPr>
            <a:r>
              <a:rPr lang="en-US" sz="3200">
                <a:solidFill>
                  <a:srgbClr val="494F56"/>
                </a:solidFill>
                <a:latin typeface="Poppins"/>
              </a:rPr>
              <a:t> </a:t>
            </a:r>
          </a:p>
          <a:p>
            <a:pPr marL="731521" lvl="2" indent="-243840" algn="just">
              <a:lnSpc>
                <a:spcPts val="4160"/>
              </a:lnSpc>
            </a:pPr>
            <a:endParaRPr lang="en-US" sz="3200">
              <a:solidFill>
                <a:srgbClr val="494F56"/>
              </a:solidFill>
              <a:latin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C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834382">
            <a:off x="-3550786" y="-3630860"/>
            <a:ext cx="10087963" cy="10746166"/>
            <a:chOff x="0" y="0"/>
            <a:chExt cx="13450617" cy="143282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315748" y="8270254"/>
            <a:ext cx="11817182" cy="7887969"/>
            <a:chOff x="0" y="0"/>
            <a:chExt cx="15756243" cy="105172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56255" cy="10517251"/>
            </a:xfrm>
            <a:custGeom>
              <a:avLst/>
              <a:gdLst/>
              <a:ahLst/>
              <a:cxnLst/>
              <a:rect l="l" t="t" r="r" b="b"/>
              <a:pathLst>
                <a:path w="15756255" h="10517251">
                  <a:moveTo>
                    <a:pt x="0" y="0"/>
                  </a:moveTo>
                  <a:lnTo>
                    <a:pt x="15756255" y="0"/>
                  </a:lnTo>
                  <a:lnTo>
                    <a:pt x="15756255" y="10517251"/>
                  </a:lnTo>
                  <a:lnTo>
                    <a:pt x="0" y="105172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225071" y="7775565"/>
            <a:ext cx="12123635" cy="8077372"/>
            <a:chOff x="0" y="0"/>
            <a:chExt cx="22081556" cy="147118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081617" cy="14711807"/>
            </a:xfrm>
            <a:custGeom>
              <a:avLst/>
              <a:gdLst/>
              <a:ahLst/>
              <a:cxnLst/>
              <a:rect l="l" t="t" r="r" b="b"/>
              <a:pathLst>
                <a:path w="22081617" h="14711807">
                  <a:moveTo>
                    <a:pt x="0" y="0"/>
                  </a:moveTo>
                  <a:lnTo>
                    <a:pt x="22081617" y="0"/>
                  </a:lnTo>
                  <a:lnTo>
                    <a:pt x="22081617" y="14711807"/>
                  </a:lnTo>
                  <a:lnTo>
                    <a:pt x="0" y="147118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585740" y="9258300"/>
            <a:ext cx="734108" cy="734108"/>
            <a:chOff x="0" y="0"/>
            <a:chExt cx="978811" cy="97881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78789" cy="978789"/>
            </a:xfrm>
            <a:custGeom>
              <a:avLst/>
              <a:gdLst/>
              <a:ahLst/>
              <a:cxnLst/>
              <a:rect l="l" t="t" r="r" b="b"/>
              <a:pathLst>
                <a:path w="978789" h="978789">
                  <a:moveTo>
                    <a:pt x="0" y="0"/>
                  </a:moveTo>
                  <a:lnTo>
                    <a:pt x="978789" y="0"/>
                  </a:lnTo>
                  <a:lnTo>
                    <a:pt x="978789" y="978789"/>
                  </a:lnTo>
                  <a:lnTo>
                    <a:pt x="0" y="978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 cstate="print"/>
              <a:stretch>
                <a:fillRect r="-2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50548" y="64770"/>
            <a:ext cx="14547584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spc="252">
                <a:solidFill>
                  <a:srgbClr val="419486"/>
                </a:solidFill>
                <a:latin typeface="Poppins ExtraBold"/>
              </a:rPr>
              <a:t>SNAPSHOT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585740" y="9300234"/>
            <a:ext cx="728433" cy="53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EEECED"/>
                </a:solidFill>
                <a:latin typeface="Poppins Bold"/>
              </a:rPr>
              <a:t>6</a:t>
            </a:r>
          </a:p>
        </p:txBody>
      </p:sp>
      <p:grpSp>
        <p:nvGrpSpPr>
          <p:cNvPr id="14" name="Group 14"/>
          <p:cNvGrpSpPr/>
          <p:nvPr/>
        </p:nvGrpSpPr>
        <p:grpSpPr>
          <a:xfrm rot="5834382">
            <a:off x="-3313038" y="-3534602"/>
            <a:ext cx="7623633" cy="8121048"/>
            <a:chOff x="0" y="0"/>
            <a:chExt cx="13450617" cy="1432822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8CCD39B2-5ED6-E9E7-F1C2-8340061C30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14784" y="1940002"/>
            <a:ext cx="9296400" cy="6972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C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834382">
            <a:off x="-3550786" y="-3630860"/>
            <a:ext cx="10087963" cy="10746166"/>
            <a:chOff x="0" y="0"/>
            <a:chExt cx="13450617" cy="143282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315748" y="8270254"/>
            <a:ext cx="11817182" cy="7887969"/>
            <a:chOff x="0" y="0"/>
            <a:chExt cx="15756243" cy="105172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56255" cy="10517251"/>
            </a:xfrm>
            <a:custGeom>
              <a:avLst/>
              <a:gdLst/>
              <a:ahLst/>
              <a:cxnLst/>
              <a:rect l="l" t="t" r="r" b="b"/>
              <a:pathLst>
                <a:path w="15756255" h="10517251">
                  <a:moveTo>
                    <a:pt x="0" y="0"/>
                  </a:moveTo>
                  <a:lnTo>
                    <a:pt x="15756255" y="0"/>
                  </a:lnTo>
                  <a:lnTo>
                    <a:pt x="15756255" y="10517251"/>
                  </a:lnTo>
                  <a:lnTo>
                    <a:pt x="0" y="105172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" r="-2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721503" y="-6976214"/>
            <a:ext cx="15567893" cy="10372109"/>
            <a:chOff x="0" y="0"/>
            <a:chExt cx="20757191" cy="138294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757135" cy="13829537"/>
            </a:xfrm>
            <a:custGeom>
              <a:avLst/>
              <a:gdLst/>
              <a:ahLst/>
              <a:cxnLst/>
              <a:rect l="l" t="t" r="r" b="b"/>
              <a:pathLst>
                <a:path w="20757135" h="13829537">
                  <a:moveTo>
                    <a:pt x="0" y="0"/>
                  </a:moveTo>
                  <a:lnTo>
                    <a:pt x="20757135" y="0"/>
                  </a:lnTo>
                  <a:lnTo>
                    <a:pt x="20757135" y="13829537"/>
                  </a:lnTo>
                  <a:lnTo>
                    <a:pt x="0" y="138295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585740" y="9258300"/>
            <a:ext cx="734108" cy="734108"/>
            <a:chOff x="0" y="0"/>
            <a:chExt cx="978811" cy="97881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78789" cy="978789"/>
            </a:xfrm>
            <a:custGeom>
              <a:avLst/>
              <a:gdLst/>
              <a:ahLst/>
              <a:cxnLst/>
              <a:rect l="l" t="t" r="r" b="b"/>
              <a:pathLst>
                <a:path w="978789" h="978789">
                  <a:moveTo>
                    <a:pt x="0" y="0"/>
                  </a:moveTo>
                  <a:lnTo>
                    <a:pt x="978789" y="0"/>
                  </a:lnTo>
                  <a:lnTo>
                    <a:pt x="978789" y="978789"/>
                  </a:lnTo>
                  <a:lnTo>
                    <a:pt x="0" y="9787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 cstate="print"/>
              <a:stretch>
                <a:fillRect r="-2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1" name="Group 11"/>
          <p:cNvGrpSpPr/>
          <p:nvPr/>
        </p:nvGrpSpPr>
        <p:grpSpPr>
          <a:xfrm rot="5834382">
            <a:off x="-3668209" y="-3458358"/>
            <a:ext cx="10087963" cy="10746166"/>
            <a:chOff x="0" y="0"/>
            <a:chExt cx="13450617" cy="1432822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450570" cy="14328267"/>
            </a:xfrm>
            <a:custGeom>
              <a:avLst/>
              <a:gdLst/>
              <a:ahLst/>
              <a:cxnLst/>
              <a:rect l="l" t="t" r="r" b="b"/>
              <a:pathLst>
                <a:path w="13450570" h="14328267">
                  <a:moveTo>
                    <a:pt x="0" y="0"/>
                  </a:moveTo>
                  <a:lnTo>
                    <a:pt x="13450570" y="0"/>
                  </a:lnTo>
                  <a:lnTo>
                    <a:pt x="13450570" y="14328267"/>
                  </a:lnTo>
                  <a:lnTo>
                    <a:pt x="0" y="143282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" r="-38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6585740" y="9357397"/>
            <a:ext cx="728433" cy="478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EEECED"/>
                </a:solidFill>
                <a:latin typeface="Poppins Bold"/>
              </a:rPr>
              <a:t>7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9BB88709-22DD-9394-8054-D72A5A6581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19200" y="2368386"/>
            <a:ext cx="7620000" cy="5715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A319688A-0064-8399-BE2D-667FC934BD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694173" y="2368386"/>
            <a:ext cx="7620000" cy="571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274</Words>
  <Application>Microsoft Office PowerPoint</Application>
  <PresentationFormat>Custom</PresentationFormat>
  <Paragraphs>66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Canva Sans</vt:lpstr>
      <vt:lpstr>Poppins ExtraBold</vt:lpstr>
      <vt:lpstr>Poppins</vt:lpstr>
      <vt:lpstr>Poppins Bold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CG ppt</dc:title>
  <dc:creator>BHAGYA</dc:creator>
  <cp:lastModifiedBy>MMC</cp:lastModifiedBy>
  <cp:revision>4</cp:revision>
  <dcterms:created xsi:type="dcterms:W3CDTF">2006-08-16T00:00:00Z</dcterms:created>
  <dcterms:modified xsi:type="dcterms:W3CDTF">2023-07-16T17:37:04Z</dcterms:modified>
  <dc:identifier>DAFmIremNwU</dc:identifier>
</cp:coreProperties>
</file>

<file path=docProps/thumbnail.jpeg>
</file>